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9"/>
  </p:notesMasterIdLst>
  <p:handoutMasterIdLst>
    <p:handoutMasterId r:id="rId10"/>
  </p:handoutMasterIdLst>
  <p:sldIdLst>
    <p:sldId id="258" r:id="rId2"/>
    <p:sldId id="270" r:id="rId3"/>
    <p:sldId id="273" r:id="rId4"/>
    <p:sldId id="274" r:id="rId5"/>
    <p:sldId id="275" r:id="rId6"/>
    <p:sldId id="276" r:id="rId7"/>
    <p:sldId id="278" r:id="rId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7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56" autoAdjust="0"/>
    <p:restoredTop sz="94747" autoAdjust="0"/>
  </p:normalViewPr>
  <p:slideViewPr>
    <p:cSldViewPr>
      <p:cViewPr varScale="1">
        <p:scale>
          <a:sx n="86" d="100"/>
          <a:sy n="86" d="100"/>
        </p:scale>
        <p:origin x="-174" y="-78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EED780F5-ED26-4CB6-895D-E3DBDF491D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79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A3DEC53D-D4A2-4EBE-919B-D2325F2624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66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9AA330-28E1-40BD-8598-B9AEC1C731A5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14375"/>
            <a:ext cx="4759325" cy="3570288"/>
          </a:xfrm>
          <a:ln w="12700" cap="flat"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587" y="4522232"/>
            <a:ext cx="5410201" cy="4365545"/>
          </a:xfrm>
          <a:ln/>
        </p:spPr>
        <p:txBody>
          <a:bodyPr lIns="96593" tIns="48297" rIns="96593" bIns="4829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2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FE80F2-C5F2-4393-98E9-9E7F688AA380}" type="slidenum">
              <a:rPr lang="en-US"/>
              <a:pPr/>
              <a:t>7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RBB-</a:t>
            </a:r>
            <a:fld id="{8FB6DCB5-AF80-4F4E-A43F-2A55ECBD806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72A99C6-649B-4EE7-A8B5-45755A3855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CEA826-A333-4DB8-9167-F7E9624153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06BF25-67EC-4359-B9C9-5A6F33C46EB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67996F2-197F-45CA-934D-C70C0D95126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2FC2B8F-2BAF-4D84-A754-AE64A28466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B2E2BC-BD11-464C-98E4-41E8BBE11B0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ftr" sz="quarter" idx="12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00605BF-DBF5-43E5-895B-8FCB265438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F42C93-0C30-43D4-82B0-3E4ED1589AD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D23C06-EA8A-4887-8C3E-F65E01C62D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3768F4-15F2-45F1-834F-AA10056D2E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087EA6D7-A408-46F0-919E-FA995A042F6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6.bin"/><Relationship Id="rId39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3.bin"/><Relationship Id="rId34" Type="http://schemas.openxmlformats.org/officeDocument/2006/relationships/oleObject" Target="../embeddings/oleObject2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.wmf"/><Relationship Id="rId17" Type="http://schemas.openxmlformats.org/officeDocument/2006/relationships/oleObject" Target="../embeddings/oleObject10.bin"/><Relationship Id="rId25" Type="http://schemas.openxmlformats.org/officeDocument/2006/relationships/image" Target="../media/image8.wmf"/><Relationship Id="rId33" Type="http://schemas.openxmlformats.org/officeDocument/2006/relationships/image" Target="../media/image12.wmf"/><Relationship Id="rId38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2.bin"/><Relationship Id="rId29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5.bin"/><Relationship Id="rId32" Type="http://schemas.openxmlformats.org/officeDocument/2006/relationships/oleObject" Target="../embeddings/oleObject19.bin"/><Relationship Id="rId37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5.wmf"/><Relationship Id="rId23" Type="http://schemas.openxmlformats.org/officeDocument/2006/relationships/image" Target="../media/image7.wmf"/><Relationship Id="rId28" Type="http://schemas.openxmlformats.org/officeDocument/2006/relationships/oleObject" Target="../embeddings/oleObject17.bin"/><Relationship Id="rId36" Type="http://schemas.openxmlformats.org/officeDocument/2006/relationships/oleObject" Target="../embeddings/oleObject21.bin"/><Relationship Id="rId10" Type="http://schemas.openxmlformats.org/officeDocument/2006/relationships/image" Target="../media/image3.wmf"/><Relationship Id="rId19" Type="http://schemas.openxmlformats.org/officeDocument/2006/relationships/image" Target="../media/image6.wmf"/><Relationship Id="rId31" Type="http://schemas.openxmlformats.org/officeDocument/2006/relationships/image" Target="../media/image1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5.bin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4.bin"/><Relationship Id="rId27" Type="http://schemas.openxmlformats.org/officeDocument/2006/relationships/image" Target="../media/image9.wmf"/><Relationship Id="rId30" Type="http://schemas.openxmlformats.org/officeDocument/2006/relationships/oleObject" Target="../embeddings/oleObject18.bin"/><Relationship Id="rId35" Type="http://schemas.openxmlformats.org/officeDocument/2006/relationships/image" Target="../media/image13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ln/>
        </p:spPr>
        <p:txBody>
          <a:bodyPr/>
          <a:lstStyle/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1A26CFA8-5B45-4DB1-8B9B-60160D2000C4}" type="slidenum">
              <a:rPr lang="en-US" smtClean="0"/>
              <a:pPr/>
              <a:t>1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81000" y="990600"/>
            <a:ext cx="8534400" cy="1371600"/>
          </a:xfrm>
        </p:spPr>
        <p:txBody>
          <a:bodyPr/>
          <a:lstStyle/>
          <a:p>
            <a:r>
              <a:rPr lang="en-US" dirty="0" smtClean="0"/>
              <a:t>Deflection of Beams Using Beam Bending Tables</a:t>
            </a: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50925" y="3097213"/>
            <a:ext cx="286822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Superposition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Beam Tables</a:t>
            </a:r>
            <a:endParaRPr lang="en-US" sz="2400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sz="800" dirty="0" smtClean="0"/>
              <a:t>MER311: Advanced Strength of Materials</a:t>
            </a:r>
            <a:endParaRPr lang="en-US" sz="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0605BF-DBF5-43E5-895B-8FCB265438B5}" type="slidenum">
              <a:rPr lang="en-US" smtClean="0"/>
              <a:pPr/>
              <a:t>2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191000" y="2133600"/>
            <a:ext cx="36576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614410" y="229349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Isosceles Triangle 6"/>
          <p:cNvSpPr/>
          <p:nvPr/>
        </p:nvSpPr>
        <p:spPr bwMode="auto">
          <a:xfrm>
            <a:off x="4114800" y="2209800"/>
            <a:ext cx="152400" cy="152400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629901" y="21948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826616" y="21948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167766" y="21948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7848600" y="1747959"/>
            <a:ext cx="1588" cy="3657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5400000" flipH="1" flipV="1">
            <a:off x="6506980" y="19050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5400000" flipH="1" flipV="1">
            <a:off x="4038600" y="19050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467600" y="1828800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6660630" y="1828800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5715000" y="1828800"/>
            <a:ext cx="92814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4191000" y="1828800"/>
            <a:ext cx="990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147280" y="207988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400800" y="207988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605010" y="207239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162800" y="16764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5257800" y="1676400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2a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6363325" y="2369695"/>
            <a:ext cx="609600" cy="4571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7924800" y="2217295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V="1">
            <a:off x="8382000" y="2217295"/>
            <a:ext cx="152400" cy="2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graphicFrame>
        <p:nvGraphicFramePr>
          <p:cNvPr id="37" name="Object 36"/>
          <p:cNvGraphicFramePr>
            <a:graphicFrameLocks noChangeAspect="1"/>
          </p:cNvGraphicFramePr>
          <p:nvPr/>
        </p:nvGraphicFramePr>
        <p:xfrm>
          <a:off x="7924800" y="16002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0" name="Equation" r:id="rId3" imgW="215640" imgH="215640" progId="Equation.DSMT4">
                  <p:embed/>
                </p:oleObj>
              </mc:Choice>
              <mc:Fallback>
                <p:oleObj name="Equation" r:id="rId3" imgW="21564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1600200"/>
                        <a:ext cx="2159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8382000" y="1905000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1" name="Equation" r:id="rId5" imgW="126720" imgH="241200" progId="Equation.DSMT4">
                  <p:embed/>
                </p:oleObj>
              </mc:Choice>
              <mc:Fallback>
                <p:oleObj name="Equation" r:id="rId5" imgW="12672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1905000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 bwMode="auto">
          <a:xfrm rot="5400000" flipH="1" flipV="1">
            <a:off x="4038600" y="1905000"/>
            <a:ext cx="3048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8077200" y="19050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206902" y="2971800"/>
            <a:ext cx="36576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645803" y="30330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7842518" y="30330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4183668" y="303301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 flipV="1">
            <a:off x="7864502" y="2602061"/>
            <a:ext cx="1588" cy="3657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163182" y="291808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6416702" y="291808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7620912" y="291059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7940702" y="3055495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flipV="1">
            <a:off x="8397902" y="3055495"/>
            <a:ext cx="152400" cy="2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graphicFrame>
        <p:nvGraphicFramePr>
          <p:cNvPr id="62" name="Object 61"/>
          <p:cNvGraphicFramePr>
            <a:graphicFrameLocks noChangeAspect="1"/>
          </p:cNvGraphicFramePr>
          <p:nvPr/>
        </p:nvGraphicFramePr>
        <p:xfrm>
          <a:off x="7940702" y="24384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2" name="Equation" r:id="rId7" imgW="215640" imgH="215640" progId="Equation.DSMT4">
                  <p:embed/>
                </p:oleObj>
              </mc:Choice>
              <mc:Fallback>
                <p:oleObj name="Equation" r:id="rId7" imgW="215640" imgH="215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0702" y="2438400"/>
                        <a:ext cx="2159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/>
        </p:nvGraphicFramePr>
        <p:xfrm>
          <a:off x="8397902" y="2743200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3" name="Equation" r:id="rId8" imgW="126720" imgH="241200" progId="Equation.DSMT4">
                  <p:embed/>
                </p:oleObj>
              </mc:Choice>
              <mc:Fallback>
                <p:oleObj name="Equation" r:id="rId8" imgW="126720" imgH="2412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902" y="2743200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8093102" y="27432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cxnSp>
        <p:nvCxnSpPr>
          <p:cNvPr id="66" name="Straight Arrow Connector 65"/>
          <p:cNvCxnSpPr/>
          <p:nvPr/>
        </p:nvCxnSpPr>
        <p:spPr bwMode="auto">
          <a:xfrm flipV="1">
            <a:off x="6669155" y="3124200"/>
            <a:ext cx="1588" cy="5486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/>
          </a:ln>
          <a:effectLst/>
        </p:spPr>
      </p:cxnSp>
      <p:cxnSp>
        <p:nvCxnSpPr>
          <p:cNvPr id="67" name="Straight Arrow Connector 66"/>
          <p:cNvCxnSpPr/>
          <p:nvPr/>
        </p:nvCxnSpPr>
        <p:spPr bwMode="auto">
          <a:xfrm flipV="1">
            <a:off x="4206902" y="3124200"/>
            <a:ext cx="1588" cy="1828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/>
          </a:ln>
          <a:effectLst/>
        </p:spPr>
      </p:cxnSp>
      <p:graphicFrame>
        <p:nvGraphicFramePr>
          <p:cNvPr id="424967" name="Object 7"/>
          <p:cNvGraphicFramePr>
            <a:graphicFrameLocks noChangeAspect="1"/>
          </p:cNvGraphicFramePr>
          <p:nvPr/>
        </p:nvGraphicFramePr>
        <p:xfrm>
          <a:off x="4225952" y="320040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4" name="Equation" r:id="rId9" imgW="380880" imgH="406080" progId="Equation.DSMT4">
                  <p:embed/>
                </p:oleObj>
              </mc:Choice>
              <mc:Fallback>
                <p:oleObj name="Equation" r:id="rId9" imgW="380880" imgH="4060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52" y="3200400"/>
                        <a:ext cx="381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68" name="Object 8"/>
          <p:cNvGraphicFramePr>
            <a:graphicFrameLocks noChangeAspect="1"/>
          </p:cNvGraphicFramePr>
          <p:nvPr/>
        </p:nvGraphicFramePr>
        <p:xfrm>
          <a:off x="6670702" y="3200400"/>
          <a:ext cx="53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5" name="Equation" r:id="rId11" imgW="533160" imgH="406080" progId="Equation.DSMT4">
                  <p:embed/>
                </p:oleObj>
              </mc:Choice>
              <mc:Fallback>
                <p:oleObj name="Equation" r:id="rId11" imgW="533160" imgH="4060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0702" y="3200400"/>
                        <a:ext cx="533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70"/>
          <p:cNvSpPr/>
          <p:nvPr/>
        </p:nvSpPr>
        <p:spPr bwMode="auto">
          <a:xfrm>
            <a:off x="4214853" y="3870960"/>
            <a:ext cx="13716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6653754" y="39321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7850469" y="39321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191619" y="39321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71133" y="381724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6424653" y="381724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7628863" y="380975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cxnSp>
        <p:nvCxnSpPr>
          <p:cNvPr id="79" name="Straight Arrow Connector 78"/>
          <p:cNvCxnSpPr/>
          <p:nvPr/>
        </p:nvCxnSpPr>
        <p:spPr bwMode="auto">
          <a:xfrm flipV="1">
            <a:off x="5662653" y="3956243"/>
            <a:ext cx="2667000" cy="61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V="1">
            <a:off x="8405853" y="3954655"/>
            <a:ext cx="152400" cy="2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8405853" y="3642360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6" name="Equation" r:id="rId13" imgW="126720" imgH="241200" progId="Equation.DSMT4">
                  <p:embed/>
                </p:oleObj>
              </mc:Choice>
              <mc:Fallback>
                <p:oleObj name="Equation" r:id="rId13" imgW="126720" imgH="241200" progId="Equation.DSMT4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5853" y="3642360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8101053" y="364236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cxnSp>
        <p:nvCxnSpPr>
          <p:cNvPr id="84" name="Straight Arrow Connector 83"/>
          <p:cNvCxnSpPr/>
          <p:nvPr/>
        </p:nvCxnSpPr>
        <p:spPr bwMode="auto">
          <a:xfrm flipV="1">
            <a:off x="4214853" y="4023360"/>
            <a:ext cx="1588" cy="1828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/>
          </a:ln>
          <a:effectLst/>
        </p:spPr>
      </p:cxnSp>
      <p:graphicFrame>
        <p:nvGraphicFramePr>
          <p:cNvPr id="85" name="Object 7"/>
          <p:cNvGraphicFramePr>
            <a:graphicFrameLocks noChangeAspect="1"/>
          </p:cNvGraphicFramePr>
          <p:nvPr/>
        </p:nvGraphicFramePr>
        <p:xfrm>
          <a:off x="4233903" y="4099560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7" name="Equation" r:id="rId14" imgW="380880" imgH="406080" progId="Equation.DSMT4">
                  <p:embed/>
                </p:oleObj>
              </mc:Choice>
              <mc:Fallback>
                <p:oleObj name="Equation" r:id="rId14" imgW="380880" imgH="4060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3903" y="4099560"/>
                        <a:ext cx="381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87"/>
          <p:cNvSpPr/>
          <p:nvPr/>
        </p:nvSpPr>
        <p:spPr bwMode="auto">
          <a:xfrm>
            <a:off x="4222128" y="4713139"/>
            <a:ext cx="301752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6661029" y="4774349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7857744" y="4774349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1" name="Oval 90"/>
          <p:cNvSpPr/>
          <p:nvPr/>
        </p:nvSpPr>
        <p:spPr bwMode="auto">
          <a:xfrm>
            <a:off x="4198894" y="4774349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78408" y="4659424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94" name="TextBox 93"/>
          <p:cNvSpPr txBox="1"/>
          <p:nvPr/>
        </p:nvSpPr>
        <p:spPr>
          <a:xfrm>
            <a:off x="6431928" y="4659424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7636138" y="4651929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cxnSp>
        <p:nvCxnSpPr>
          <p:cNvPr id="96" name="Straight Arrow Connector 95"/>
          <p:cNvCxnSpPr/>
          <p:nvPr/>
        </p:nvCxnSpPr>
        <p:spPr bwMode="auto">
          <a:xfrm>
            <a:off x="7955928" y="4796834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V="1">
            <a:off x="8413128" y="4796834"/>
            <a:ext cx="152400" cy="2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graphicFrame>
        <p:nvGraphicFramePr>
          <p:cNvPr id="98" name="Object 97"/>
          <p:cNvGraphicFramePr>
            <a:graphicFrameLocks noChangeAspect="1"/>
          </p:cNvGraphicFramePr>
          <p:nvPr/>
        </p:nvGraphicFramePr>
        <p:xfrm>
          <a:off x="8413128" y="4484539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8" name="Equation" r:id="rId16" imgW="126720" imgH="241200" progId="Equation.DSMT4">
                  <p:embed/>
                </p:oleObj>
              </mc:Choice>
              <mc:Fallback>
                <p:oleObj name="Equation" r:id="rId16" imgW="126720" imgH="241200" progId="Equation.DSMT4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3128" y="4484539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8108328" y="4484539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cxnSp>
        <p:nvCxnSpPr>
          <p:cNvPr id="100" name="Straight Arrow Connector 99"/>
          <p:cNvCxnSpPr/>
          <p:nvPr/>
        </p:nvCxnSpPr>
        <p:spPr bwMode="auto">
          <a:xfrm flipV="1">
            <a:off x="6652577" y="4865539"/>
            <a:ext cx="1588" cy="54864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flipV="1">
            <a:off x="4222128" y="4865539"/>
            <a:ext cx="1588" cy="1828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lg"/>
            <a:tailEnd type="stealth"/>
          </a:ln>
          <a:effectLst/>
        </p:spPr>
      </p:cxnSp>
      <p:graphicFrame>
        <p:nvGraphicFramePr>
          <p:cNvPr id="102" name="Object 7"/>
          <p:cNvGraphicFramePr>
            <a:graphicFrameLocks noChangeAspect="1"/>
          </p:cNvGraphicFramePr>
          <p:nvPr/>
        </p:nvGraphicFramePr>
        <p:xfrm>
          <a:off x="4209374" y="4941739"/>
          <a:ext cx="381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39" name="Equation" r:id="rId17" imgW="380880" imgH="406080" progId="Equation.DSMT4">
                  <p:embed/>
                </p:oleObj>
              </mc:Choice>
              <mc:Fallback>
                <p:oleObj name="Equation" r:id="rId17" imgW="380880" imgH="406080" progId="Equation.DSMT4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374" y="4941739"/>
                        <a:ext cx="3810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Object 8"/>
          <p:cNvGraphicFramePr>
            <a:graphicFrameLocks noChangeAspect="1"/>
          </p:cNvGraphicFramePr>
          <p:nvPr/>
        </p:nvGraphicFramePr>
        <p:xfrm>
          <a:off x="6096000" y="4953000"/>
          <a:ext cx="533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0" name="Equation" r:id="rId18" imgW="533160" imgH="406080" progId="Equation.DSMT4">
                  <p:embed/>
                </p:oleObj>
              </mc:Choice>
              <mc:Fallback>
                <p:oleObj name="Equation" r:id="rId18" imgW="533160" imgH="406080" progId="Equation.DSMT4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4953000"/>
                        <a:ext cx="53340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03"/>
          <p:cNvSpPr/>
          <p:nvPr/>
        </p:nvSpPr>
        <p:spPr bwMode="auto">
          <a:xfrm>
            <a:off x="7299298" y="5471160"/>
            <a:ext cx="54864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6629901" y="55323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7826616" y="55323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7" name="Oval 106"/>
          <p:cNvSpPr/>
          <p:nvPr/>
        </p:nvSpPr>
        <p:spPr bwMode="auto">
          <a:xfrm>
            <a:off x="4207521" y="5532370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7848600" y="5101421"/>
            <a:ext cx="1588" cy="3657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4187035" y="541744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110" name="TextBox 109"/>
          <p:cNvSpPr txBox="1"/>
          <p:nvPr/>
        </p:nvSpPr>
        <p:spPr>
          <a:xfrm>
            <a:off x="6400800" y="5417445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7605010" y="540995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cxnSp>
        <p:nvCxnSpPr>
          <p:cNvPr id="112" name="Straight Arrow Connector 111"/>
          <p:cNvCxnSpPr/>
          <p:nvPr/>
        </p:nvCxnSpPr>
        <p:spPr bwMode="auto">
          <a:xfrm>
            <a:off x="7924800" y="5554855"/>
            <a:ext cx="381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 flipV="1">
            <a:off x="8382000" y="5554855"/>
            <a:ext cx="152400" cy="25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graphicFrame>
        <p:nvGraphicFramePr>
          <p:cNvPr id="114" name="Object 113"/>
          <p:cNvGraphicFramePr>
            <a:graphicFrameLocks noChangeAspect="1"/>
          </p:cNvGraphicFramePr>
          <p:nvPr/>
        </p:nvGraphicFramePr>
        <p:xfrm>
          <a:off x="8382000" y="5242560"/>
          <a:ext cx="1270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1" name="Equation" r:id="rId20" imgW="126720" imgH="241200" progId="Equation.DSMT4">
                  <p:embed/>
                </p:oleObj>
              </mc:Choice>
              <mc:Fallback>
                <p:oleObj name="Equation" r:id="rId20" imgW="126720" imgH="241200" progId="Equation.DSMT4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5242560"/>
                        <a:ext cx="127000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TextBox 114"/>
          <p:cNvSpPr txBox="1"/>
          <p:nvPr/>
        </p:nvSpPr>
        <p:spPr>
          <a:xfrm>
            <a:off x="8077200" y="524256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graphicFrame>
        <p:nvGraphicFramePr>
          <p:cNvPr id="424978" name="Object 18"/>
          <p:cNvGraphicFramePr>
            <a:graphicFrameLocks noChangeAspect="1"/>
          </p:cNvGraphicFramePr>
          <p:nvPr/>
        </p:nvGraphicFramePr>
        <p:xfrm>
          <a:off x="7924800" y="5105400"/>
          <a:ext cx="215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2" name="Equation" r:id="rId21" imgW="215640" imgH="215640" progId="Equation.DSMT4">
                  <p:embed/>
                </p:oleObj>
              </mc:Choice>
              <mc:Fallback>
                <p:oleObj name="Equation" r:id="rId21" imgW="215640" imgH="215640" progId="Equation.DSMT4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105400"/>
                        <a:ext cx="2159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2" name="Straight Arrow Connector 121"/>
          <p:cNvCxnSpPr/>
          <p:nvPr/>
        </p:nvCxnSpPr>
        <p:spPr bwMode="auto">
          <a:xfrm rot="10800000" flipH="1" flipV="1">
            <a:off x="4191676" y="2218384"/>
            <a:ext cx="43720" cy="38014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24" name="Straight Connector 123"/>
          <p:cNvCxnSpPr/>
          <p:nvPr/>
        </p:nvCxnSpPr>
        <p:spPr bwMode="auto">
          <a:xfrm rot="5400000" flipH="1" flipV="1">
            <a:off x="5472153" y="3695700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Arrow Connector 124"/>
          <p:cNvCxnSpPr/>
          <p:nvPr/>
        </p:nvCxnSpPr>
        <p:spPr bwMode="auto">
          <a:xfrm>
            <a:off x="5105400" y="3657600"/>
            <a:ext cx="457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26" name="Straight Arrow Connector 125"/>
          <p:cNvCxnSpPr/>
          <p:nvPr/>
        </p:nvCxnSpPr>
        <p:spPr bwMode="auto">
          <a:xfrm>
            <a:off x="4191000" y="365760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sp>
        <p:nvSpPr>
          <p:cNvPr id="129" name="TextBox 128"/>
          <p:cNvSpPr txBox="1"/>
          <p:nvPr/>
        </p:nvSpPr>
        <p:spPr>
          <a:xfrm>
            <a:off x="4800600" y="35052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cxnSp>
        <p:nvCxnSpPr>
          <p:cNvPr id="130" name="Straight Connector 129"/>
          <p:cNvCxnSpPr/>
          <p:nvPr/>
        </p:nvCxnSpPr>
        <p:spPr bwMode="auto">
          <a:xfrm rot="5400000" flipH="1" flipV="1">
            <a:off x="7124700" y="4533900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Arrow Connector 130"/>
          <p:cNvCxnSpPr/>
          <p:nvPr/>
        </p:nvCxnSpPr>
        <p:spPr bwMode="auto">
          <a:xfrm>
            <a:off x="6019800" y="4572000"/>
            <a:ext cx="1219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32" name="Straight Arrow Connector 131"/>
          <p:cNvCxnSpPr/>
          <p:nvPr/>
        </p:nvCxnSpPr>
        <p:spPr bwMode="auto">
          <a:xfrm>
            <a:off x="4243347" y="4572000"/>
            <a:ext cx="1395453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sp>
        <p:nvSpPr>
          <p:cNvPr id="133" name="TextBox 132"/>
          <p:cNvSpPr txBox="1"/>
          <p:nvPr/>
        </p:nvSpPr>
        <p:spPr>
          <a:xfrm>
            <a:off x="5715000" y="44196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cxnSp>
        <p:nvCxnSpPr>
          <p:cNvPr id="136" name="Straight Connector 135"/>
          <p:cNvCxnSpPr/>
          <p:nvPr/>
        </p:nvCxnSpPr>
        <p:spPr bwMode="auto">
          <a:xfrm rot="5400000" flipH="1" flipV="1">
            <a:off x="7758153" y="4533900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Arrow Connector 136"/>
          <p:cNvCxnSpPr/>
          <p:nvPr/>
        </p:nvCxnSpPr>
        <p:spPr bwMode="auto">
          <a:xfrm>
            <a:off x="7620000" y="45720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>
            <a:off x="7239000" y="45720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sp>
        <p:nvSpPr>
          <p:cNvPr id="139" name="TextBox 138"/>
          <p:cNvSpPr txBox="1"/>
          <p:nvPr/>
        </p:nvSpPr>
        <p:spPr>
          <a:xfrm>
            <a:off x="7259543" y="4283102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3a-y</a:t>
            </a:r>
            <a:endParaRPr lang="en-US" sz="1200" dirty="0"/>
          </a:p>
        </p:txBody>
      </p:sp>
      <p:sp>
        <p:nvSpPr>
          <p:cNvPr id="145" name="Oval 144"/>
          <p:cNvSpPr/>
          <p:nvPr/>
        </p:nvSpPr>
        <p:spPr bwMode="auto">
          <a:xfrm>
            <a:off x="5552670" y="3946498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7217134" y="4768796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>
            <a:off x="7277432" y="5524832"/>
            <a:ext cx="45719" cy="4571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010400" y="4664102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149" name="TextBox 148"/>
          <p:cNvSpPr txBox="1"/>
          <p:nvPr/>
        </p:nvSpPr>
        <p:spPr>
          <a:xfrm>
            <a:off x="7267494" y="54102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51" name="Straight Arrow Connector 150"/>
          <p:cNvCxnSpPr/>
          <p:nvPr/>
        </p:nvCxnSpPr>
        <p:spPr bwMode="auto">
          <a:xfrm rot="5400000">
            <a:off x="7200900" y="48387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3" name="Straight Arrow Connector 152"/>
          <p:cNvCxnSpPr>
            <a:stCxn id="146" idx="4"/>
          </p:cNvCxnSpPr>
          <p:nvPr/>
        </p:nvCxnSpPr>
        <p:spPr bwMode="auto">
          <a:xfrm rot="5400000">
            <a:off x="6979755" y="4845160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4" name="Straight Arrow Connector 153"/>
          <p:cNvCxnSpPr/>
          <p:nvPr/>
        </p:nvCxnSpPr>
        <p:spPr bwMode="auto">
          <a:xfrm rot="5400000">
            <a:off x="6927408" y="4923348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sp>
        <p:nvSpPr>
          <p:cNvPr id="156" name="TextBox 155"/>
          <p:cNvSpPr txBox="1"/>
          <p:nvPr/>
        </p:nvSpPr>
        <p:spPr>
          <a:xfrm>
            <a:off x="5370445" y="3817951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</a:t>
            </a:r>
            <a:endParaRPr lang="en-US" sz="1200" dirty="0"/>
          </a:p>
        </p:txBody>
      </p:sp>
      <p:cxnSp>
        <p:nvCxnSpPr>
          <p:cNvPr id="157" name="Straight Arrow Connector 156"/>
          <p:cNvCxnSpPr/>
          <p:nvPr/>
        </p:nvCxnSpPr>
        <p:spPr bwMode="auto">
          <a:xfrm rot="5400000">
            <a:off x="5560945" y="3992549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8" name="Straight Arrow Connector 157"/>
          <p:cNvCxnSpPr/>
          <p:nvPr/>
        </p:nvCxnSpPr>
        <p:spPr bwMode="auto">
          <a:xfrm rot="5400000">
            <a:off x="5339800" y="3999009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59" name="Straight Arrow Connector 158"/>
          <p:cNvCxnSpPr/>
          <p:nvPr/>
        </p:nvCxnSpPr>
        <p:spPr bwMode="auto">
          <a:xfrm rot="5400000">
            <a:off x="5266910" y="4093099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62" name="Straight Arrow Connector 161"/>
          <p:cNvCxnSpPr/>
          <p:nvPr/>
        </p:nvCxnSpPr>
        <p:spPr bwMode="auto">
          <a:xfrm rot="5400000">
            <a:off x="7135961" y="5584004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63" name="Straight Arrow Connector 162"/>
          <p:cNvCxnSpPr/>
          <p:nvPr/>
        </p:nvCxnSpPr>
        <p:spPr bwMode="auto">
          <a:xfrm rot="5400000">
            <a:off x="6914816" y="5590464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cxnSp>
        <p:nvCxnSpPr>
          <p:cNvPr id="164" name="Straight Arrow Connector 163"/>
          <p:cNvCxnSpPr/>
          <p:nvPr/>
        </p:nvCxnSpPr>
        <p:spPr bwMode="auto">
          <a:xfrm rot="5400000">
            <a:off x="6854518" y="5660701"/>
            <a:ext cx="290885" cy="2295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graphicFrame>
        <p:nvGraphicFramePr>
          <p:cNvPr id="424979" name="Object 19"/>
          <p:cNvGraphicFramePr>
            <a:graphicFrameLocks noChangeAspect="1"/>
          </p:cNvGraphicFramePr>
          <p:nvPr/>
        </p:nvGraphicFramePr>
        <p:xfrm>
          <a:off x="5715000" y="4038600"/>
          <a:ext cx="203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3" name="Equation" r:id="rId22" imgW="203040" imgH="215640" progId="Equation.DSMT4">
                  <p:embed/>
                </p:oleObj>
              </mc:Choice>
              <mc:Fallback>
                <p:oleObj name="Equation" r:id="rId22" imgW="203040" imgH="215640" progId="Equation.DSMT4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038600"/>
                        <a:ext cx="2032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0" name="Object 20"/>
          <p:cNvGraphicFramePr>
            <a:graphicFrameLocks noChangeAspect="1"/>
          </p:cNvGraphicFramePr>
          <p:nvPr/>
        </p:nvGraphicFramePr>
        <p:xfrm>
          <a:off x="7391400" y="4800600"/>
          <a:ext cx="2032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4" name="Equation" r:id="rId24" imgW="203040" imgH="215640" progId="Equation.DSMT4">
                  <p:embed/>
                </p:oleObj>
              </mc:Choice>
              <mc:Fallback>
                <p:oleObj name="Equation" r:id="rId24" imgW="203040" imgH="215640" progId="Equation.DSMT4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2032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1" name="Object 21"/>
          <p:cNvGraphicFramePr>
            <a:graphicFrameLocks noChangeAspect="1"/>
          </p:cNvGraphicFramePr>
          <p:nvPr/>
        </p:nvGraphicFramePr>
        <p:xfrm>
          <a:off x="7239000" y="5715000"/>
          <a:ext cx="2921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5" name="Equation" r:id="rId26" imgW="291960" imgH="215640" progId="Equation.DSMT4">
                  <p:embed/>
                </p:oleObj>
              </mc:Choice>
              <mc:Fallback>
                <p:oleObj name="Equation" r:id="rId26" imgW="291960" imgH="215640" progId="Equation.DSMT4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715000"/>
                        <a:ext cx="2921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2" name="Object 22"/>
          <p:cNvGraphicFramePr>
            <a:graphicFrameLocks noChangeAspect="1"/>
          </p:cNvGraphicFramePr>
          <p:nvPr/>
        </p:nvGraphicFramePr>
        <p:xfrm>
          <a:off x="5410200" y="4191000"/>
          <a:ext cx="279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6" name="Equation" r:id="rId28" imgW="279360" imgH="215640" progId="Equation.DSMT4">
                  <p:embed/>
                </p:oleObj>
              </mc:Choice>
              <mc:Fallback>
                <p:oleObj name="Equation" r:id="rId28" imgW="279360" imgH="215640" progId="Equation.DSMT4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191000"/>
                        <a:ext cx="279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3" name="Object 23"/>
          <p:cNvGraphicFramePr>
            <a:graphicFrameLocks noChangeAspect="1"/>
          </p:cNvGraphicFramePr>
          <p:nvPr/>
        </p:nvGraphicFramePr>
        <p:xfrm>
          <a:off x="7086600" y="5029200"/>
          <a:ext cx="279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7" name="Equation" r:id="rId30" imgW="279360" imgH="215640" progId="Equation.DSMT4">
                  <p:embed/>
                </p:oleObj>
              </mc:Choice>
              <mc:Fallback>
                <p:oleObj name="Equation" r:id="rId30" imgW="279360" imgH="215640" progId="Equation.DSMT4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5029200"/>
                        <a:ext cx="2794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4" name="Object 24"/>
          <p:cNvGraphicFramePr>
            <a:graphicFrameLocks noChangeAspect="1"/>
          </p:cNvGraphicFramePr>
          <p:nvPr/>
        </p:nvGraphicFramePr>
        <p:xfrm>
          <a:off x="6934200" y="5867400"/>
          <a:ext cx="368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8" name="Equation" r:id="rId32" imgW="368280" imgH="215640" progId="Equation.DSMT4">
                  <p:embed/>
                </p:oleObj>
              </mc:Choice>
              <mc:Fallback>
                <p:oleObj name="Equation" r:id="rId32" imgW="368280" imgH="215640" progId="Equation.DSMT4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5867400"/>
                        <a:ext cx="368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" name="Object 170"/>
          <p:cNvGraphicFramePr>
            <a:graphicFrameLocks noChangeAspect="1"/>
          </p:cNvGraphicFramePr>
          <p:nvPr/>
        </p:nvGraphicFramePr>
        <p:xfrm>
          <a:off x="455613" y="1905000"/>
          <a:ext cx="1909762" cy="206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49" name="Equation" r:id="rId34" imgW="939600" imgH="1015920" progId="Equation.DSMT4">
                  <p:embed/>
                </p:oleObj>
              </mc:Choice>
              <mc:Fallback>
                <p:oleObj name="Equation" r:id="rId34" imgW="939600" imgH="1015920" progId="Equation.DSMT4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1905000"/>
                        <a:ext cx="1909762" cy="2065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4986" name="Object 26"/>
          <p:cNvGraphicFramePr>
            <a:graphicFrameLocks noChangeAspect="1"/>
          </p:cNvGraphicFramePr>
          <p:nvPr/>
        </p:nvGraphicFramePr>
        <p:xfrm>
          <a:off x="433388" y="4419600"/>
          <a:ext cx="3165475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50" name="Equation" r:id="rId36" imgW="1371600" imgH="660240" progId="Equation.DSMT4">
                  <p:embed/>
                </p:oleObj>
              </mc:Choice>
              <mc:Fallback>
                <p:oleObj name="Equation" r:id="rId36" imgW="1371600" imgH="660240" progId="Equation.DSMT4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8" y="4419600"/>
                        <a:ext cx="3165475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" name="TextBox 172"/>
          <p:cNvSpPr txBox="1"/>
          <p:nvPr/>
        </p:nvSpPr>
        <p:spPr>
          <a:xfrm>
            <a:off x="3962400" y="5791200"/>
            <a:ext cx="22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graphicFrame>
        <p:nvGraphicFramePr>
          <p:cNvPr id="424987" name="Object 27"/>
          <p:cNvGraphicFramePr>
            <a:graphicFrameLocks noChangeAspect="1"/>
          </p:cNvGraphicFramePr>
          <p:nvPr/>
        </p:nvGraphicFramePr>
        <p:xfrm>
          <a:off x="4343400" y="594360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51" name="Equation" r:id="rId38" imgW="114120" imgH="215640" progId="Equation.DSMT4">
                  <p:embed/>
                </p:oleObj>
              </mc:Choice>
              <mc:Fallback>
                <p:oleObj name="Equation" r:id="rId38" imgW="114120" imgH="215640" progId="Equation.DSMT4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94360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dirty="0" smtClean="0"/>
              <a:t>MER311: Advanced Strength of Materials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Tables From FE Exam Equation Book: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0605BF-DBF5-43E5-895B-8FCB265438B5}" type="slidenum">
              <a:rPr lang="en-US" smtClean="0"/>
              <a:pPr/>
              <a:t>3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dirty="0" smtClean="0"/>
              <a:t>MER311: Advanced Strength of Materials</a:t>
            </a:r>
            <a:endParaRPr lang="en-US" dirty="0"/>
          </a:p>
        </p:txBody>
      </p:sp>
      <p:pic>
        <p:nvPicPr>
          <p:cNvPr id="425986" name="Picture 2" descr="C:\Users\bucinelr\Desktop\Documents\Courses\MER312\MER312 Winter  16\Homework\kimbrell 01 02_001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t="3664" r="7450" b="61633"/>
          <a:stretch/>
        </p:blipFill>
        <p:spPr bwMode="auto">
          <a:xfrm>
            <a:off x="907055" y="1981200"/>
            <a:ext cx="7391400" cy="405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964" y="2819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63" y="41148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964" y="51816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Tables From FE Exam Equation Book: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0605BF-DBF5-43E5-895B-8FCB265438B5}" type="slidenum">
              <a:rPr lang="en-US" smtClean="0"/>
              <a:pPr/>
              <a:t>4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dirty="0" smtClean="0"/>
              <a:t>MER311: Advanced Strength of Materials</a:t>
            </a:r>
            <a:endParaRPr lang="en-US" dirty="0"/>
          </a:p>
        </p:txBody>
      </p:sp>
      <p:pic>
        <p:nvPicPr>
          <p:cNvPr id="425986" name="Picture 2" descr="C:\Users\bucinelr\Desktop\Documents\Courses\MER312\MER312 Winter  16\Homework\kimbrell 01 02_001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t="36787" r="7450" b="26426"/>
          <a:stretch/>
        </p:blipFill>
        <p:spPr bwMode="auto">
          <a:xfrm>
            <a:off x="605883" y="1806498"/>
            <a:ext cx="7696200" cy="447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22098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34290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46482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0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Tables From FE Exam Equation Book: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0605BF-DBF5-43E5-895B-8FCB265438B5}" type="slidenum">
              <a:rPr lang="en-US" smtClean="0"/>
              <a:pPr/>
              <a:t>5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dirty="0" smtClean="0"/>
              <a:t>MER311: Advanced Strength of Materials</a:t>
            </a:r>
            <a:endParaRPr lang="en-US" dirty="0"/>
          </a:p>
        </p:txBody>
      </p:sp>
      <p:pic>
        <p:nvPicPr>
          <p:cNvPr id="3" name="Picture 2" descr="C:\Users\bucinelr\Desktop\Documents\Courses\MER312\MER312 Winter  16\Homework\kimbrell 01 02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4177" r="8788" b="57831"/>
          <a:stretch/>
        </p:blipFill>
        <p:spPr bwMode="auto">
          <a:xfrm>
            <a:off x="1007327" y="1828800"/>
            <a:ext cx="685800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8963" y="265146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62" y="40386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964" y="52578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Tables From FE Exam Equation Book</a:t>
            </a:r>
            <a:r>
              <a:rPr lang="en-US"/>
              <a:t>: </a:t>
            </a:r>
            <a:r>
              <a:rPr lang="en-US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00605BF-DBF5-43E5-895B-8FCB265438B5}" type="slidenum">
              <a:rPr lang="en-US" smtClean="0"/>
              <a:pPr/>
              <a:t>6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dirty="0" smtClean="0"/>
              <a:t>MER311: Advanced Strength of Materials</a:t>
            </a:r>
            <a:endParaRPr lang="en-US" dirty="0"/>
          </a:p>
        </p:txBody>
      </p:sp>
      <p:pic>
        <p:nvPicPr>
          <p:cNvPr id="3" name="Picture 2" descr="C:\Users\bucinelr\Desktop\Documents\Courses\MER312\MER312 Winter  16\Homework\kimbrell 01 02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9" t="42169" r="8788" b="19839"/>
          <a:stretch/>
        </p:blipFill>
        <p:spPr bwMode="auto">
          <a:xfrm>
            <a:off x="1066800" y="1828800"/>
            <a:ext cx="7048500" cy="43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2209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(10)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799" y="36131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(11)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4798" y="48768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9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567D5A-B474-4029-9E1E-27298240F843}" type="slidenum">
              <a:rPr lang="en-US" smtClean="0"/>
              <a:pPr/>
              <a:t>7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409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991600" cy="682625"/>
          </a:xfrm>
        </p:spPr>
        <p:txBody>
          <a:bodyPr/>
          <a:lstStyle/>
          <a:p>
            <a:r>
              <a:rPr lang="en-US" dirty="0" smtClean="0"/>
              <a:t>Beams – Statically Indeterminate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62000" y="2902220"/>
            <a:ext cx="304800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3584710" y="3307073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/>
          <p:cNvSpPr/>
          <p:nvPr/>
        </p:nvSpPr>
        <p:spPr bwMode="auto">
          <a:xfrm>
            <a:off x="3584710" y="3322975"/>
            <a:ext cx="45720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773555" y="321497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862347" y="321497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673502" y="321497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24" name="Isosceles Triangle 23"/>
          <p:cNvSpPr/>
          <p:nvPr/>
        </p:nvSpPr>
        <p:spPr bwMode="auto">
          <a:xfrm>
            <a:off x="3689404" y="3055951"/>
            <a:ext cx="228600" cy="152400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rot="5400000">
            <a:off x="498610" y="2995977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46"/>
          <p:cNvSpPr/>
          <p:nvPr/>
        </p:nvSpPr>
        <p:spPr bwMode="auto">
          <a:xfrm>
            <a:off x="601649" y="2749820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 rot="16200000" flipH="1">
            <a:off x="7588520" y="2980075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49"/>
          <p:cNvSpPr/>
          <p:nvPr/>
        </p:nvSpPr>
        <p:spPr bwMode="auto">
          <a:xfrm flipH="1">
            <a:off x="7872453" y="2718016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762000" y="2521220"/>
            <a:ext cx="3048000" cy="381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rot="5400000">
            <a:off x="572294" y="2711720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5400000">
            <a:off x="3618705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5400000">
            <a:off x="1334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5400000">
            <a:off x="2858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5400000">
            <a:off x="2096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rot="5400000">
            <a:off x="953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5400000">
            <a:off x="1715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rot="5400000">
            <a:off x="2477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rot="5400000">
            <a:off x="3239294" y="271092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" name="Group 141"/>
          <p:cNvGrpSpPr/>
          <p:nvPr/>
        </p:nvGrpSpPr>
        <p:grpSpPr>
          <a:xfrm>
            <a:off x="762000" y="2140220"/>
            <a:ext cx="3048000" cy="307777"/>
            <a:chOff x="762000" y="1752600"/>
            <a:chExt cx="3048000" cy="307777"/>
          </a:xfrm>
        </p:grpSpPr>
        <p:cxnSp>
          <p:nvCxnSpPr>
            <p:cNvPr id="121" name="Straight Connector 120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4" name="Straight Connector 123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127" name="TextBox 126"/>
            <p:cNvSpPr txBox="1"/>
            <p:nvPr/>
          </p:nvSpPr>
          <p:spPr>
            <a:xfrm>
              <a:off x="2133600" y="1752600"/>
              <a:ext cx="635110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 </a:t>
              </a:r>
              <a:r>
                <a:rPr lang="en-US" sz="1400" dirty="0" err="1" smtClean="0"/>
                <a:t>ft</a:t>
              </a:r>
              <a:endParaRPr lang="en-US" sz="1400" dirty="0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2057400" y="32070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(g)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6248400" y="328322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(h)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 bwMode="auto">
          <a:xfrm>
            <a:off x="4819065" y="2895600"/>
            <a:ext cx="304800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 rot="5400000">
            <a:off x="4555675" y="2989357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Rectangle 145"/>
          <p:cNvSpPr/>
          <p:nvPr/>
        </p:nvSpPr>
        <p:spPr bwMode="auto">
          <a:xfrm>
            <a:off x="4658714" y="2743200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47" name="Rectangle 146"/>
          <p:cNvSpPr/>
          <p:nvPr/>
        </p:nvSpPr>
        <p:spPr bwMode="auto">
          <a:xfrm>
            <a:off x="4819065" y="2514600"/>
            <a:ext cx="3048000" cy="381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48" name="Straight Arrow Connector 147"/>
          <p:cNvCxnSpPr/>
          <p:nvPr/>
        </p:nvCxnSpPr>
        <p:spPr bwMode="auto">
          <a:xfrm rot="5400000">
            <a:off x="4629359" y="2705100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9" name="Straight Arrow Connector 148"/>
          <p:cNvCxnSpPr/>
          <p:nvPr/>
        </p:nvCxnSpPr>
        <p:spPr bwMode="auto">
          <a:xfrm rot="5400000">
            <a:off x="7675770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0" name="Straight Arrow Connector 149"/>
          <p:cNvCxnSpPr/>
          <p:nvPr/>
        </p:nvCxnSpPr>
        <p:spPr bwMode="auto">
          <a:xfrm rot="5400000">
            <a:off x="5391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1" name="Straight Arrow Connector 150"/>
          <p:cNvCxnSpPr/>
          <p:nvPr/>
        </p:nvCxnSpPr>
        <p:spPr bwMode="auto">
          <a:xfrm rot="5400000">
            <a:off x="6915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2" name="Straight Arrow Connector 151"/>
          <p:cNvCxnSpPr/>
          <p:nvPr/>
        </p:nvCxnSpPr>
        <p:spPr bwMode="auto">
          <a:xfrm rot="5400000">
            <a:off x="6153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Straight Arrow Connector 152"/>
          <p:cNvCxnSpPr/>
          <p:nvPr/>
        </p:nvCxnSpPr>
        <p:spPr bwMode="auto">
          <a:xfrm rot="5400000">
            <a:off x="5010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4" name="Straight Arrow Connector 153"/>
          <p:cNvCxnSpPr/>
          <p:nvPr/>
        </p:nvCxnSpPr>
        <p:spPr bwMode="auto">
          <a:xfrm rot="5400000">
            <a:off x="5772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5" name="Straight Arrow Connector 154"/>
          <p:cNvCxnSpPr/>
          <p:nvPr/>
        </p:nvCxnSpPr>
        <p:spPr bwMode="auto">
          <a:xfrm rot="5400000">
            <a:off x="6534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6" name="Straight Arrow Connector 155"/>
          <p:cNvCxnSpPr/>
          <p:nvPr/>
        </p:nvCxnSpPr>
        <p:spPr bwMode="auto">
          <a:xfrm rot="5400000">
            <a:off x="7296359" y="27043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7" name="TextBox 156"/>
          <p:cNvSpPr txBox="1"/>
          <p:nvPr/>
        </p:nvSpPr>
        <p:spPr>
          <a:xfrm>
            <a:off x="7315200" y="2216420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</a:t>
            </a:r>
            <a:endParaRPr lang="en-US" sz="1400" i="1" dirty="0"/>
          </a:p>
        </p:txBody>
      </p:sp>
      <p:grpSp>
        <p:nvGrpSpPr>
          <p:cNvPr id="158" name="Group 141"/>
          <p:cNvGrpSpPr/>
          <p:nvPr/>
        </p:nvGrpSpPr>
        <p:grpSpPr>
          <a:xfrm>
            <a:off x="4819065" y="2133600"/>
            <a:ext cx="3048000" cy="307777"/>
            <a:chOff x="762000" y="1752600"/>
            <a:chExt cx="3048000" cy="307777"/>
          </a:xfrm>
        </p:grpSpPr>
        <p:cxnSp>
          <p:nvCxnSpPr>
            <p:cNvPr id="159" name="Straight Connector 158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0" name="Straight Connector 159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1" name="Straight Arrow Connector 160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162" name="TextBox 161"/>
            <p:cNvSpPr txBox="1"/>
            <p:nvPr/>
          </p:nvSpPr>
          <p:spPr>
            <a:xfrm>
              <a:off x="2133600" y="1752600"/>
              <a:ext cx="635110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 </a:t>
              </a:r>
              <a:r>
                <a:rPr lang="en-US" sz="1400" dirty="0" err="1" smtClean="0"/>
                <a:t>ft</a:t>
              </a:r>
              <a:endParaRPr lang="en-US" sz="1400" dirty="0"/>
            </a:p>
          </p:txBody>
        </p:sp>
      </p:grpSp>
      <p:sp>
        <p:nvSpPr>
          <p:cNvPr id="5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r>
              <a:rPr lang="en-US" smtClean="0"/>
              <a:t>MER311: Advanced Strength of Materials</a:t>
            </a:r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853509" y="4876800"/>
            <a:ext cx="304800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3676219" y="5281653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 56"/>
          <p:cNvSpPr/>
          <p:nvPr/>
        </p:nvSpPr>
        <p:spPr bwMode="auto">
          <a:xfrm>
            <a:off x="3676219" y="5297555"/>
            <a:ext cx="457200" cy="152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3865064" y="518955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3953856" y="518955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3765011" y="5189551"/>
            <a:ext cx="76200" cy="76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0" name="Isosceles Triangle 69"/>
          <p:cNvSpPr/>
          <p:nvPr/>
        </p:nvSpPr>
        <p:spPr bwMode="auto">
          <a:xfrm>
            <a:off x="3780913" y="5030531"/>
            <a:ext cx="228600" cy="152400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 rot="5400000">
            <a:off x="590119" y="4970557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 bwMode="auto">
          <a:xfrm>
            <a:off x="693158" y="4724400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 rot="16200000" flipH="1">
            <a:off x="7680029" y="4954655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Rectangle 73"/>
          <p:cNvSpPr/>
          <p:nvPr/>
        </p:nvSpPr>
        <p:spPr bwMode="auto">
          <a:xfrm flipH="1">
            <a:off x="7963962" y="4692596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853509" y="4495800"/>
            <a:ext cx="3048000" cy="381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663803" y="4686300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rot="5400000">
            <a:off x="3710214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rot="5400000">
            <a:off x="1425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rot="5400000">
            <a:off x="2949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rot="5400000">
            <a:off x="2187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Straight Arrow Connector 80"/>
          <p:cNvCxnSpPr/>
          <p:nvPr/>
        </p:nvCxnSpPr>
        <p:spPr bwMode="auto">
          <a:xfrm rot="5400000">
            <a:off x="1044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5400000">
            <a:off x="1806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rot="5400000">
            <a:off x="2568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 rot="5400000">
            <a:off x="3330803" y="468550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6" name="Group 141"/>
          <p:cNvGrpSpPr/>
          <p:nvPr/>
        </p:nvGrpSpPr>
        <p:grpSpPr>
          <a:xfrm>
            <a:off x="863455" y="5550932"/>
            <a:ext cx="3048000" cy="307777"/>
            <a:chOff x="762000" y="1752600"/>
            <a:chExt cx="3048000" cy="307777"/>
          </a:xfrm>
        </p:grpSpPr>
        <p:cxnSp>
          <p:nvCxnSpPr>
            <p:cNvPr id="87" name="Straight Connector 86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90" name="TextBox 89"/>
            <p:cNvSpPr txBox="1"/>
            <p:nvPr/>
          </p:nvSpPr>
          <p:spPr>
            <a:xfrm>
              <a:off x="2133600" y="1752600"/>
              <a:ext cx="575799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10ft</a:t>
              </a:r>
              <a:endParaRPr lang="en-US" sz="1400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2187381" y="51816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(i)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378381" y="52578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(j)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 bwMode="auto">
          <a:xfrm>
            <a:off x="4910574" y="4870180"/>
            <a:ext cx="304800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 rot="5400000">
            <a:off x="4647184" y="4963937"/>
            <a:ext cx="533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Rectangle 94"/>
          <p:cNvSpPr/>
          <p:nvPr/>
        </p:nvSpPr>
        <p:spPr bwMode="auto">
          <a:xfrm>
            <a:off x="4750223" y="4717780"/>
            <a:ext cx="1524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4910574" y="4489180"/>
            <a:ext cx="3048000" cy="3810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97" name="Straight Arrow Connector 96"/>
          <p:cNvCxnSpPr/>
          <p:nvPr/>
        </p:nvCxnSpPr>
        <p:spPr bwMode="auto">
          <a:xfrm rot="5400000">
            <a:off x="4720868" y="4679680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Arrow Connector 97"/>
          <p:cNvCxnSpPr/>
          <p:nvPr/>
        </p:nvCxnSpPr>
        <p:spPr bwMode="auto">
          <a:xfrm rot="5400000">
            <a:off x="7767279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rot="5400000">
            <a:off x="5482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/>
          <p:nvPr/>
        </p:nvCxnSpPr>
        <p:spPr bwMode="auto">
          <a:xfrm rot="5400000">
            <a:off x="7006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 rot="5400000">
            <a:off x="6244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 rot="5400000">
            <a:off x="5101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/>
          <p:nvPr/>
        </p:nvCxnSpPr>
        <p:spPr bwMode="auto">
          <a:xfrm rot="5400000">
            <a:off x="5863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5" name="Straight Arrow Connector 104"/>
          <p:cNvCxnSpPr/>
          <p:nvPr/>
        </p:nvCxnSpPr>
        <p:spPr bwMode="auto">
          <a:xfrm rot="5400000">
            <a:off x="6625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6" name="Straight Arrow Connector 105"/>
          <p:cNvCxnSpPr/>
          <p:nvPr/>
        </p:nvCxnSpPr>
        <p:spPr bwMode="auto">
          <a:xfrm rot="5400000">
            <a:off x="7387868" y="4678886"/>
            <a:ext cx="3810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" name="Straight Arrow Connector 3"/>
          <p:cNvCxnSpPr/>
          <p:nvPr/>
        </p:nvCxnSpPr>
        <p:spPr bwMode="auto">
          <a:xfrm flipH="1" flipV="1">
            <a:off x="2375921" y="3961656"/>
            <a:ext cx="1588" cy="4586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grpSp>
        <p:nvGrpSpPr>
          <p:cNvPr id="113" name="Group 141"/>
          <p:cNvGrpSpPr/>
          <p:nvPr/>
        </p:nvGrpSpPr>
        <p:grpSpPr>
          <a:xfrm>
            <a:off x="4930946" y="5608771"/>
            <a:ext cx="3048000" cy="307777"/>
            <a:chOff x="762000" y="1752600"/>
            <a:chExt cx="3048000" cy="307777"/>
          </a:xfrm>
        </p:grpSpPr>
        <p:cxnSp>
          <p:nvCxnSpPr>
            <p:cNvPr id="114" name="Straight Connector 113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Arrow Connector 115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117" name="TextBox 116"/>
            <p:cNvSpPr txBox="1"/>
            <p:nvPr/>
          </p:nvSpPr>
          <p:spPr>
            <a:xfrm>
              <a:off x="2133600" y="1752600"/>
              <a:ext cx="575799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10ft</a:t>
              </a:r>
              <a:endParaRPr lang="en-US" sz="1400" dirty="0"/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2701923" y="4181403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w=3(10</a:t>
            </a:r>
            <a:r>
              <a:rPr lang="en-US" sz="1400" i="1" baseline="30000" dirty="0" smtClean="0"/>
              <a:t>3</a:t>
            </a:r>
            <a:r>
              <a:rPr lang="en-US" sz="1400" i="1" dirty="0" smtClean="0"/>
              <a:t>) </a:t>
            </a:r>
            <a:r>
              <a:rPr lang="en-US" sz="1400" i="1" dirty="0" err="1" smtClean="0"/>
              <a:t>lb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ft</a:t>
            </a:r>
            <a:endParaRPr lang="en-US" sz="1400" i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2390152" y="3873626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f=8(10</a:t>
            </a:r>
            <a:r>
              <a:rPr lang="en-US" sz="1400" i="1" baseline="30000" dirty="0" smtClean="0"/>
              <a:t>3</a:t>
            </a:r>
            <a:r>
              <a:rPr lang="en-US" sz="1400" i="1" dirty="0" smtClean="0"/>
              <a:t>) </a:t>
            </a:r>
            <a:r>
              <a:rPr lang="en-US" sz="1400" i="1" dirty="0" err="1" smtClean="0"/>
              <a:t>lb</a:t>
            </a:r>
            <a:endParaRPr lang="en-US" sz="1400" i="1" dirty="0"/>
          </a:p>
        </p:txBody>
      </p:sp>
      <p:grpSp>
        <p:nvGrpSpPr>
          <p:cNvPr id="122" name="Group 141"/>
          <p:cNvGrpSpPr/>
          <p:nvPr/>
        </p:nvGrpSpPr>
        <p:grpSpPr>
          <a:xfrm>
            <a:off x="845557" y="3608766"/>
            <a:ext cx="1533539" cy="323105"/>
            <a:chOff x="762000" y="1703815"/>
            <a:chExt cx="3048000" cy="323105"/>
          </a:xfrm>
        </p:grpSpPr>
        <p:cxnSp>
          <p:nvCxnSpPr>
            <p:cNvPr id="123" name="Straight Connector 122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129" name="TextBox 128"/>
            <p:cNvSpPr txBox="1"/>
            <p:nvPr/>
          </p:nvSpPr>
          <p:spPr>
            <a:xfrm>
              <a:off x="1776493" y="1703815"/>
              <a:ext cx="829640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5ft</a:t>
              </a:r>
              <a:endParaRPr lang="en-US" sz="1400" dirty="0"/>
            </a:p>
          </p:txBody>
        </p:sp>
      </p:grpSp>
      <p:cxnSp>
        <p:nvCxnSpPr>
          <p:cNvPr id="130" name="Straight Arrow Connector 129"/>
          <p:cNvCxnSpPr/>
          <p:nvPr/>
        </p:nvCxnSpPr>
        <p:spPr bwMode="auto">
          <a:xfrm flipH="1" flipV="1">
            <a:off x="6437756" y="3965404"/>
            <a:ext cx="1588" cy="4586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6763758" y="4185151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w=3(10</a:t>
            </a:r>
            <a:r>
              <a:rPr lang="en-US" sz="1400" i="1" baseline="30000" dirty="0" smtClean="0"/>
              <a:t>3</a:t>
            </a:r>
            <a:r>
              <a:rPr lang="en-US" sz="1400" i="1" dirty="0" smtClean="0"/>
              <a:t>) </a:t>
            </a:r>
            <a:r>
              <a:rPr lang="en-US" sz="1400" i="1" dirty="0" err="1" smtClean="0"/>
              <a:t>lb</a:t>
            </a:r>
            <a:r>
              <a:rPr lang="en-US" sz="1400" i="1" dirty="0" smtClean="0"/>
              <a:t>/</a:t>
            </a:r>
            <a:r>
              <a:rPr lang="en-US" sz="1400" i="1" dirty="0" err="1" smtClean="0"/>
              <a:t>ft</a:t>
            </a:r>
            <a:endParaRPr lang="en-US" sz="1400" i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6451987" y="3877374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f=8(10</a:t>
            </a:r>
            <a:r>
              <a:rPr lang="en-US" sz="1400" i="1" baseline="30000" dirty="0" smtClean="0"/>
              <a:t>3</a:t>
            </a:r>
            <a:r>
              <a:rPr lang="en-US" sz="1400" i="1" dirty="0" smtClean="0"/>
              <a:t>) </a:t>
            </a:r>
            <a:r>
              <a:rPr lang="en-US" sz="1400" i="1" dirty="0" err="1" smtClean="0"/>
              <a:t>lb</a:t>
            </a:r>
            <a:endParaRPr lang="en-US" sz="1400" i="1" dirty="0"/>
          </a:p>
        </p:txBody>
      </p:sp>
      <p:grpSp>
        <p:nvGrpSpPr>
          <p:cNvPr id="133" name="Group 141"/>
          <p:cNvGrpSpPr/>
          <p:nvPr/>
        </p:nvGrpSpPr>
        <p:grpSpPr>
          <a:xfrm>
            <a:off x="4907392" y="3612514"/>
            <a:ext cx="1533539" cy="323105"/>
            <a:chOff x="762000" y="1703815"/>
            <a:chExt cx="3048000" cy="323105"/>
          </a:xfrm>
        </p:grpSpPr>
        <p:cxnSp>
          <p:nvCxnSpPr>
            <p:cNvPr id="134" name="Straight Connector 133"/>
            <p:cNvCxnSpPr/>
            <p:nvPr/>
          </p:nvCxnSpPr>
          <p:spPr bwMode="auto">
            <a:xfrm rot="5400000" flipH="1" flipV="1">
              <a:off x="624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/>
            <p:cNvCxnSpPr/>
            <p:nvPr/>
          </p:nvCxnSpPr>
          <p:spPr bwMode="auto">
            <a:xfrm rot="5400000" flipH="1" flipV="1">
              <a:off x="3672840" y="1889760"/>
              <a:ext cx="27432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>
              <a:off x="762000" y="1828800"/>
              <a:ext cx="3048000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med" len="sm"/>
              <a:tailEnd type="stealth" w="med" len="sm"/>
            </a:ln>
            <a:effectLst/>
          </p:spPr>
        </p:cxnSp>
        <p:sp useBgFill="1">
          <p:nvSpPr>
            <p:cNvPr id="139" name="TextBox 138"/>
            <p:cNvSpPr txBox="1"/>
            <p:nvPr/>
          </p:nvSpPr>
          <p:spPr>
            <a:xfrm>
              <a:off x="1776493" y="1703815"/>
              <a:ext cx="829640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5ft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392642"/>
      </p:ext>
    </p:extLst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1871</TotalTime>
  <Words>211</Words>
  <Application>Microsoft Office PowerPoint</Application>
  <PresentationFormat>On-screen Show (4:3)</PresentationFormat>
  <Paragraphs>91</Paragraphs>
  <Slides>7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Profile</vt:lpstr>
      <vt:lpstr>Equation</vt:lpstr>
      <vt:lpstr>Deflection of Beams Using Beam Bending Tables</vt:lpstr>
      <vt:lpstr>Example</vt:lpstr>
      <vt:lpstr>Beam Tables From FE Exam Equation Book: 1</vt:lpstr>
      <vt:lpstr>Beam Tables From FE Exam Equation Book: 2</vt:lpstr>
      <vt:lpstr>Beam Tables From FE Exam Equation Book: 3</vt:lpstr>
      <vt:lpstr>Beam Tables From FE Exam Equation Book: 4</vt:lpstr>
      <vt:lpstr>Beams – Statically Indeterminate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83</cp:revision>
  <cp:lastPrinted>2016-04-18T11:47:06Z</cp:lastPrinted>
  <dcterms:created xsi:type="dcterms:W3CDTF">2000-05-18T05:09:09Z</dcterms:created>
  <dcterms:modified xsi:type="dcterms:W3CDTF">2016-04-27T11:56:57Z</dcterms:modified>
</cp:coreProperties>
</file>